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4E57-AC88-495D-B1DA-440701CFA473}" type="datetimeFigureOut">
              <a:rPr lang="tr-TR" smtClean="0"/>
              <a:t>31.01.2024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8D40-3F86-47A9-9C0A-C52CD7EEDB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16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2AD0-69AD-4D5D-AE45-9DBCFAAD9BB3}" type="datetime1">
              <a:rPr lang="tr-TR" smtClean="0"/>
              <a:t>31.01.2024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68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6E56-8A33-4340-A0EB-DE640A1C344B}" type="datetime1">
              <a:rPr lang="tr-TR" smtClean="0"/>
              <a:t>31.01.2024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88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EC6D-CC3D-447D-B263-3F1759E32B90}" type="datetime1">
              <a:rPr lang="tr-TR" smtClean="0"/>
              <a:t>31.01.2024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2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7C98-5475-48F3-8BF2-F60FE67BC25C}" type="datetime1">
              <a:rPr lang="tr-TR" smtClean="0"/>
              <a:t>31.01.2024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79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BC6B-C985-4B39-9986-6D6D306F84BB}" type="datetime1">
              <a:rPr lang="tr-TR" smtClean="0"/>
              <a:t>31.01.2024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62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5DD-9F8B-4482-A1C1-A851A62C8A44}" type="datetime1">
              <a:rPr lang="tr-TR" smtClean="0"/>
              <a:t>31.01.2024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33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795-05D8-4A4E-988E-6ABAA7D254D9}" type="datetime1">
              <a:rPr lang="tr-TR" smtClean="0"/>
              <a:t>31.01.2024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92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95F8-B4B5-402A-B882-DABF3FFD4E33}" type="datetime1">
              <a:rPr lang="tr-TR" smtClean="0"/>
              <a:t>31.01.2024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40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0D64-AA0E-482D-8EBF-4F8D6C917625}" type="datetime1">
              <a:rPr lang="tr-TR" smtClean="0"/>
              <a:t>31.01.2024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9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619-BE97-432D-AC2B-C03FD0116CB2}" type="datetime1">
              <a:rPr lang="tr-TR" smtClean="0"/>
              <a:t>31.01.2024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05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9061-82A5-439B-8D15-CDDC8ABA3C62}" type="datetime1">
              <a:rPr lang="tr-TR" smtClean="0"/>
              <a:t>31.01.2024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38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9510-E817-41C3-805F-4A116F76FE18}" type="datetime1">
              <a:rPr lang="tr-TR" smtClean="0"/>
              <a:t>31.01.2024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C88C-7BFB-430E-97C7-838CBA6B8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40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gm.meb.gov.tr/meb_iys_dosyalar/2023_12/26150531_uzaktanegitimalanlari.pdf" TargetMode="External"/><Relationship Id="rId2" Type="http://schemas.openxmlformats.org/officeDocument/2006/relationships/hyperlink" Target="https://ogm.meb.gov.tr/meb_iys_dosyalar/2023_12/26150552_yuzyuzeegitimler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mba.gov.t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hemba.gov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asaksehirhem.meb.k12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K EĞİTİM\Desktop\HEM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1602913" cy="15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58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*Açılacak kurslarla ilgili tüm detaylara (Öğrenci katılım şartları, eğitici başvuru şartları, kurs planı vs.) FOET sisteminden ulaşılabilir.</a:t>
            </a:r>
          </a:p>
          <a:p>
            <a:pPr marL="0" indent="0">
              <a:buNone/>
            </a:pPr>
            <a:r>
              <a:rPr lang="tr-TR" dirty="0" smtClean="0"/>
              <a:t>*Kadrolu bir öğretmen Halk Eğitimi Merkezi üzerinden haftada en fazla 10 saat kurs açabilir.</a:t>
            </a:r>
          </a:p>
          <a:p>
            <a:pPr marL="0" indent="0">
              <a:buNone/>
            </a:pPr>
            <a:r>
              <a:rPr lang="tr-TR" dirty="0" smtClean="0"/>
              <a:t>*Bir öğretmen haftada </a:t>
            </a:r>
            <a:r>
              <a:rPr lang="tr-TR" dirty="0" err="1"/>
              <a:t>O</a:t>
            </a:r>
            <a:r>
              <a:rPr lang="tr-TR" dirty="0" err="1" smtClean="0"/>
              <a:t>kul+Dyk+Halk</a:t>
            </a:r>
            <a:r>
              <a:rPr lang="tr-TR" dirty="0" smtClean="0"/>
              <a:t> Eğitimi Merkezinden toplamda en fazla 40 saat derse girebilir.</a:t>
            </a:r>
          </a:p>
          <a:p>
            <a:pPr marL="0" indent="0">
              <a:buNone/>
            </a:pPr>
            <a:r>
              <a:rPr lang="tr-TR" dirty="0" smtClean="0"/>
              <a:t>*Kursların ders saatleri dışında açılması gereklidir.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59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177281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Yüzyüze</a:t>
            </a:r>
            <a:r>
              <a:rPr lang="tr-TR" dirty="0" smtClean="0"/>
              <a:t> Eğitim Kursları Linki:</a:t>
            </a:r>
          </a:p>
          <a:p>
            <a:r>
              <a:rPr lang="tr-TR" dirty="0" smtClean="0">
                <a:hlinkClick r:id="rId2"/>
              </a:rPr>
              <a:t>https://ogm.meb.gov.tr/meb_iys_dosyalar/2023_12/26150552_yuzyuzeegitimler.pdf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Uzaktan Eğitim Kursları Linki:</a:t>
            </a:r>
          </a:p>
          <a:p>
            <a:r>
              <a:rPr lang="tr-TR" dirty="0" smtClean="0">
                <a:hlinkClick r:id="rId3"/>
              </a:rPr>
              <a:t>https://ogm.meb.gov.tr/meb_iys_dosyalar/2023_12/26150531_uzaktanegitimalanlari.pdf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22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Bu sunuma kurumumuz internet sitesinde </a:t>
            </a:r>
            <a:r>
              <a:rPr lang="tr-TR" sz="2400" dirty="0"/>
              <a:t>Duyurular bölümündeki HAYAT BOYU ÖĞRENME/SERTİFİKASYON UYGULAMA YÖNERGESİ </a:t>
            </a:r>
            <a:r>
              <a:rPr lang="tr-TR" sz="2400" dirty="0" smtClean="0"/>
              <a:t>başlığı altında ulaşabilirsiniz.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12</a:t>
            </a:fld>
            <a:endParaRPr lang="tr-TR"/>
          </a:p>
        </p:txBody>
      </p:sp>
      <p:pic>
        <p:nvPicPr>
          <p:cNvPr id="1026" name="Picture 2" descr="C:\Users\HALK EĞİTİM\Desktop\S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8" y="1412775"/>
            <a:ext cx="7632848" cy="50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Çerçeve 5"/>
          <p:cNvSpPr/>
          <p:nvPr/>
        </p:nvSpPr>
        <p:spPr>
          <a:xfrm>
            <a:off x="4458622" y="4077072"/>
            <a:ext cx="1955676" cy="16561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5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13</a:t>
            </a:fld>
            <a:endParaRPr lang="tr-TR"/>
          </a:p>
        </p:txBody>
      </p:sp>
      <p:pic>
        <p:nvPicPr>
          <p:cNvPr id="2050" name="Picture 2" descr="C:\Users\HALK EĞİTİM\Desktop\RIDVAN\LOGOLAR\HALK EĞİTİM LOG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9"/>
            <a:ext cx="3672408" cy="36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1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HEMBA NEDİR?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HEMBA HALK EĞİTİMİ MERKEZİ KURSLARINI DİJİTAL ORTAMA TAŞIYAN SİSTEMDİR.</a:t>
            </a:r>
          </a:p>
          <a:p>
            <a:endParaRPr lang="tr-TR" dirty="0" smtClean="0"/>
          </a:p>
          <a:p>
            <a:r>
              <a:rPr lang="tr-TR" dirty="0" smtClean="0"/>
              <a:t>HEMBA İLE KURSLAR ONLİNE OLARAK ALINMAKTA KURS SONUNDA YAPILAN SINAV SONUCUNDA KATILIM BELGESİ SİSTEM TARAFINDAN DÜZENLENMEKTEDİR.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6"/>
            <a:ext cx="1008112" cy="9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90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tr-TR" dirty="0" smtClean="0"/>
              <a:t>HEMBA ya girişler E-devlet şifresiyle yapılmaktadır. Bu nedenle şu an için </a:t>
            </a:r>
            <a:r>
              <a:rPr lang="tr-TR" dirty="0" err="1" smtClean="0"/>
              <a:t>HEMBA’ya</a:t>
            </a:r>
            <a:r>
              <a:rPr lang="tr-TR" dirty="0" smtClean="0"/>
              <a:t> giriş yapmak için kursiyerin 15 yaşını doldurması ve E-devlet şifresine sahip olması gerekmektedir.</a:t>
            </a:r>
          </a:p>
          <a:p>
            <a:endParaRPr lang="tr-TR" dirty="0" smtClean="0"/>
          </a:p>
          <a:p>
            <a:r>
              <a:rPr lang="tr-TR" dirty="0" smtClean="0"/>
              <a:t>E-devlet şifresi olmayanlar ise Halk Eğitim Merkezi’nde </a:t>
            </a:r>
            <a:r>
              <a:rPr lang="tr-TR" dirty="0" err="1" smtClean="0"/>
              <a:t>yüzyüze</a:t>
            </a:r>
            <a:r>
              <a:rPr lang="tr-TR" dirty="0" smtClean="0"/>
              <a:t> kurslara başvurabilirler.</a:t>
            </a:r>
          </a:p>
          <a:p>
            <a:endParaRPr lang="tr-TR" dirty="0"/>
          </a:p>
        </p:txBody>
      </p:sp>
      <p:pic>
        <p:nvPicPr>
          <p:cNvPr id="4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6"/>
            <a:ext cx="1008112" cy="9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41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5696" y="5013176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C:\Users\HALK EĞİTİM\Desktop\hh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3320876"/>
            <a:ext cx="4263752" cy="273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HEMBA’YA 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tr-TR" sz="2800" dirty="0" smtClean="0"/>
              <a:t>Sisteme </a:t>
            </a:r>
            <a:r>
              <a:rPr lang="tr-TR" sz="2800" dirty="0" smtClean="0">
                <a:hlinkClick r:id="rId3"/>
              </a:rPr>
              <a:t>https://www.hemba.gov.tr/</a:t>
            </a:r>
            <a:r>
              <a:rPr lang="tr-TR" sz="2800" dirty="0" smtClean="0"/>
              <a:t> sitesinden giriş yapılır. </a:t>
            </a:r>
          </a:p>
          <a:p>
            <a:r>
              <a:rPr lang="tr-TR" sz="2800" dirty="0" smtClean="0"/>
              <a:t>Ana sayfa alt kısımdaki Tüm Eğitimler bölümünden istenen eğitim seçilir ve eğitime katıl sekmesi tıklanır. </a:t>
            </a:r>
          </a:p>
          <a:p>
            <a:endParaRPr lang="tr-TR" dirty="0"/>
          </a:p>
        </p:txBody>
      </p:sp>
      <p:pic>
        <p:nvPicPr>
          <p:cNvPr id="2051" name="Picture 3" descr="C:\Users\HALK EĞİTİM\Desktop\katı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59" y="3320875"/>
            <a:ext cx="4639041" cy="27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ğ Ok 4"/>
          <p:cNvSpPr/>
          <p:nvPr/>
        </p:nvSpPr>
        <p:spPr>
          <a:xfrm>
            <a:off x="1187624" y="5032392"/>
            <a:ext cx="58175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6948264" y="5276376"/>
            <a:ext cx="58175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6"/>
            <a:ext cx="1008112" cy="9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38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986" y="26064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Sayfa bizi E-devlet giriş ekranına yönlendirecek. Giriş yaptıktan sonra e yaygın siteminde seçtiğimiz kursun ön kayıt sayfası karşımıza gelecek.</a:t>
            </a:r>
          </a:p>
          <a:p>
            <a:r>
              <a:rPr lang="tr-TR" sz="2400" dirty="0" smtClean="0"/>
              <a:t>Sol alt kısımdaki onay kutucuğunu işaretleyerek Kaydet diyoruz.</a:t>
            </a:r>
          </a:p>
          <a:p>
            <a:r>
              <a:rPr lang="tr-TR" sz="2400" dirty="0" smtClean="0"/>
              <a:t>Kursa kayıt için gerekli şartlar içinde özel olarak istenen belge varsa Halk Eğitimi Merkezine giderek belgeyi teslim etmemiz gereklidir. Daha sonra kayıt onayımız gerçekleşecektir.</a:t>
            </a:r>
          </a:p>
          <a:p>
            <a:endParaRPr lang="tr-TR" sz="2400" dirty="0"/>
          </a:p>
        </p:txBody>
      </p:sp>
      <p:pic>
        <p:nvPicPr>
          <p:cNvPr id="3074" name="Picture 2" descr="C:\Users\HALK EĞİTİM\Desktop\ku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44" y="3584505"/>
            <a:ext cx="6520285" cy="32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7"/>
            <a:ext cx="720080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84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061803"/>
            <a:ext cx="8229600" cy="4525963"/>
          </a:xfrm>
        </p:spPr>
        <p:txBody>
          <a:bodyPr/>
          <a:lstStyle/>
          <a:p>
            <a:r>
              <a:rPr lang="tr-TR" dirty="0" smtClean="0"/>
              <a:t>Sonraki aşamada yine </a:t>
            </a:r>
            <a:r>
              <a:rPr lang="tr-TR" dirty="0" smtClean="0">
                <a:hlinkClick r:id="rId2"/>
              </a:rPr>
              <a:t>https://www.hemba.gov.tr/</a:t>
            </a:r>
            <a:r>
              <a:rPr lang="tr-TR" dirty="0" smtClean="0"/>
              <a:t>  adresine gidilerek e-devlet girişi yapılır. Burada katıldığınız kursları görüntüleyebilir, derslere girebilir ve varsa kurs sonu sınavına katılarak başarı şartı sağlandığı takdirde katılım belgesi alınabilir. </a:t>
            </a:r>
          </a:p>
          <a:p>
            <a:r>
              <a:rPr lang="tr-TR" dirty="0" smtClean="0"/>
              <a:t>Katılım belgesi kurs başarıyla tamamlandığı an e-devlette görünecektir.</a:t>
            </a:r>
            <a:endParaRPr lang="tr-TR" dirty="0"/>
          </a:p>
        </p:txBody>
      </p:sp>
      <p:pic>
        <p:nvPicPr>
          <p:cNvPr id="4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6"/>
            <a:ext cx="1008112" cy="9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96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YÜZYÜZE KURSLARA BAŞVURU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Yüzyüze</a:t>
            </a:r>
            <a:r>
              <a:rPr lang="tr-TR" sz="2800" dirty="0" smtClean="0"/>
              <a:t> kurslara bireysel başvuru aşamaları kurumumuz </a:t>
            </a:r>
            <a:r>
              <a:rPr lang="tr-TR" sz="2800" dirty="0" smtClean="0">
                <a:hlinkClick r:id="rId2"/>
              </a:rPr>
              <a:t>https://basaksehirhem.meb.k12.tr/</a:t>
            </a:r>
            <a:r>
              <a:rPr lang="tr-TR" sz="2800" dirty="0" smtClean="0"/>
              <a:t> sitesinde ‘Kurs Başvurusu Nasıl Yapılır’ adımından incelenebilir.</a:t>
            </a:r>
            <a:endParaRPr lang="tr-TR" sz="2800" dirty="0"/>
          </a:p>
        </p:txBody>
      </p:sp>
      <p:pic>
        <p:nvPicPr>
          <p:cNvPr id="4098" name="Picture 2" descr="C:\Users\HALK EĞİTİM\Desktop\Ekran RSDT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6648"/>
            <a:ext cx="790054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>
            <a:off x="3923928" y="4102051"/>
            <a:ext cx="2346560" cy="1551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6"/>
            <a:ext cx="936104" cy="8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47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Okullarımız toplu öğrenci başvurusu yapmak istiyorlarsa</a:t>
            </a:r>
            <a:r>
              <a:rPr lang="tr-TR" sz="2800" dirty="0" smtClean="0"/>
              <a:t>;</a:t>
            </a:r>
          </a:p>
          <a:p>
            <a:r>
              <a:rPr lang="tr-TR" sz="2800" dirty="0" smtClean="0"/>
              <a:t>DYS üzerinden hangi öğretmenin hangi kursu açacağını belirten yazıyı kurumumuza göndermeli,</a:t>
            </a:r>
          </a:p>
          <a:p>
            <a:r>
              <a:rPr lang="tr-TR" sz="2800" dirty="0" smtClean="0"/>
              <a:t>Kurs açacak öğretmenin e-yaygın üzerinden kursu açabilmesini sağlayan belgelerini (lisans, antrenörlük vs.) sisteme yükleyerek usta öğretici başvurusunda bulunmaları,</a:t>
            </a:r>
          </a:p>
          <a:p>
            <a:r>
              <a:rPr lang="tr-TR" sz="2800" dirty="0" smtClean="0"/>
              <a:t>Öğrenci velilerinden Kursa Katılım İzin Belgesi almaları, </a:t>
            </a:r>
          </a:p>
          <a:p>
            <a:r>
              <a:rPr lang="tr-TR" sz="2800" dirty="0" smtClean="0"/>
              <a:t>Her bir kurs için en az 12 öğrencinin kursa katılım izin belgeleri, TC kimlik numaraları, doğum tarihleri, veli telefon numaraları ile birlikte Halk Eğitim Merkezi’ne gelmelidirler. 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endParaRPr lang="tr-TR" sz="3600" dirty="0"/>
          </a:p>
        </p:txBody>
      </p:sp>
      <p:pic>
        <p:nvPicPr>
          <p:cNvPr id="4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6"/>
            <a:ext cx="771174" cy="7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8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Öğretmenlerimizin kursa başvuru aşamaları yine kurumumuz sitesindeki bağlantılar kısmında yer alan ‘Usta Öğretici Başvuru Aşamaları’ kısmında detaylı olarak anlatılmaktadır.</a:t>
            </a:r>
            <a:endParaRPr lang="tr-TR" sz="2800" dirty="0"/>
          </a:p>
        </p:txBody>
      </p:sp>
      <p:pic>
        <p:nvPicPr>
          <p:cNvPr id="5122" name="Picture 2" descr="C:\Users\HALK EĞİTİM\Desktop\Ekran RSDT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48720" cy="42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>
            <a:off x="3635896" y="3501008"/>
            <a:ext cx="2922624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3" descr="C:\Users\HALK EĞİTİM\Desktop\RIDVAN\LOGOLAR\HEM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097"/>
            <a:ext cx="792088" cy="7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C88C-7BFB-430E-97C7-838CBA6B808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6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425</Words>
  <Application>Microsoft Office PowerPoint</Application>
  <PresentationFormat>Ekran Gösterisi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PowerPoint Sunusu</vt:lpstr>
      <vt:lpstr>HEMBA NEDİR?</vt:lpstr>
      <vt:lpstr>PowerPoint Sunusu</vt:lpstr>
      <vt:lpstr>HEMBA’YA GİRİŞ</vt:lpstr>
      <vt:lpstr>PowerPoint Sunusu</vt:lpstr>
      <vt:lpstr>PowerPoint Sunusu</vt:lpstr>
      <vt:lpstr>YÜZYÜZE KURSLARA BAŞVURU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HALK EĞİTİM</dc:creator>
  <cp:lastModifiedBy>HALK EĞİTİM</cp:lastModifiedBy>
  <cp:revision>11</cp:revision>
  <dcterms:created xsi:type="dcterms:W3CDTF">2024-01-31T06:59:32Z</dcterms:created>
  <dcterms:modified xsi:type="dcterms:W3CDTF">2024-01-31T10:56:45Z</dcterms:modified>
</cp:coreProperties>
</file>